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4" r:id="rId1"/>
  </p:sldMasterIdLst>
  <p:sldIdLst>
    <p:sldId id="256" r:id="rId2"/>
    <p:sldId id="257" r:id="rId3"/>
    <p:sldId id="259" r:id="rId4"/>
    <p:sldId id="261" r:id="rId5"/>
    <p:sldId id="258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21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10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74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4981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525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120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163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796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309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84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64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44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21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559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026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1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409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4371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70CCAD-603C-4DC1-BF76-352F658985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Piano di formazione</a:t>
            </a:r>
            <a:br>
              <a:rPr lang="it-IT" dirty="0"/>
            </a:br>
            <a:r>
              <a:rPr lang="it-IT" dirty="0" err="1"/>
              <a:t>a.s.</a:t>
            </a:r>
            <a:r>
              <a:rPr lang="it-IT" dirty="0"/>
              <a:t> 2018-2019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BCF7DBC-9ADA-493F-ACCF-E640AEEABF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/>
              <a:t>Istituto comprensivo «</a:t>
            </a:r>
            <a:r>
              <a:rPr lang="it-IT" dirty="0" err="1"/>
              <a:t>a.molinaro</a:t>
            </a:r>
            <a:r>
              <a:rPr lang="it-IT" dirty="0"/>
              <a:t>» </a:t>
            </a:r>
          </a:p>
          <a:p>
            <a:pPr algn="ctr"/>
            <a:r>
              <a:rPr lang="it-IT" dirty="0" err="1"/>
              <a:t>montefiascone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1118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1B895D-A9A7-461C-9E90-8B6EC7C29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871" y="357809"/>
            <a:ext cx="10325984" cy="1325217"/>
          </a:xfrm>
        </p:spPr>
        <p:txBody>
          <a:bodyPr>
            <a:normAutofit fontScale="90000"/>
          </a:bodyPr>
          <a:lstStyle/>
          <a:p>
            <a:r>
              <a:rPr lang="it-IT" cap="all" dirty="0">
                <a:solidFill>
                  <a:srgbClr val="FFFF00"/>
                </a:solidFill>
              </a:rPr>
              <a:t>Il piano di formazione e aggiornamento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084C3F-0831-4185-A884-6EBA08EA6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583" y="1683026"/>
            <a:ext cx="11383617" cy="4817165"/>
          </a:xfrm>
        </p:spPr>
        <p:txBody>
          <a:bodyPr/>
          <a:lstStyle/>
          <a:p>
            <a:r>
              <a:rPr lang="it-IT" sz="2400" dirty="0"/>
              <a:t>Finalizzato all’acquisizione di competenze per attuare interventi di miglioramento e adeguamento alle nuove esigenze dell’Offerta Formativa</a:t>
            </a:r>
          </a:p>
          <a:p>
            <a:r>
              <a:rPr lang="it-IT" sz="2400" dirty="0"/>
              <a:t>Prosegue verso un percorso che </a:t>
            </a:r>
          </a:p>
          <a:p>
            <a:pPr marL="0" indent="0">
              <a:buNone/>
            </a:pPr>
            <a:r>
              <a:rPr lang="it-IT" dirty="0"/>
              <a:t>                                                            </a:t>
            </a:r>
          </a:p>
          <a:p>
            <a:pPr marL="0" indent="0">
              <a:buNone/>
            </a:pPr>
            <a:r>
              <a:rPr lang="it-IT" dirty="0"/>
              <a:t>                                                             </a:t>
            </a:r>
            <a:r>
              <a:rPr lang="it-IT" sz="2200" dirty="0"/>
              <a:t>persegue gli obiettivi del Piano di Miglioramento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             </a:t>
            </a:r>
            <a:r>
              <a:rPr lang="it-IT" sz="2200" dirty="0"/>
              <a:t>mira a soddisfare le esigenze formative del personale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EEF3D5F7-97FA-405D-943D-3219BD0FFC5F}"/>
              </a:ext>
            </a:extLst>
          </p:cNvPr>
          <p:cNvCxnSpPr>
            <a:cxnSpLocks/>
          </p:cNvCxnSpPr>
          <p:nvPr/>
        </p:nvCxnSpPr>
        <p:spPr>
          <a:xfrm>
            <a:off x="5658678" y="3413644"/>
            <a:ext cx="828261" cy="308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DA97DC6A-5753-4BC2-BAF5-C9427BB1E50A}"/>
              </a:ext>
            </a:extLst>
          </p:cNvPr>
          <p:cNvCxnSpPr>
            <a:cxnSpLocks/>
          </p:cNvCxnSpPr>
          <p:nvPr/>
        </p:nvCxnSpPr>
        <p:spPr>
          <a:xfrm flipH="1">
            <a:off x="3737113" y="3413644"/>
            <a:ext cx="1524000" cy="1516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681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E5E154-9CF2-4589-9563-B686A7658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Piano di formazione e aggiornamento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B7A46E-7402-4732-8FC4-76FD8D814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rgbClr val="FFFF00"/>
                </a:solidFill>
              </a:rPr>
              <a:t>Valutate le priorità del PTOF e le esigenze formative del personale, si è evidenziata la necessità di una formazione centrata sulle seguenti competenze:</a:t>
            </a:r>
          </a:p>
          <a:p>
            <a:r>
              <a:rPr lang="it-IT" dirty="0"/>
              <a:t>Costruzione di un sistema di valutazione e autovalutazione di Istituto</a:t>
            </a:r>
          </a:p>
          <a:p>
            <a:r>
              <a:rPr lang="it-IT" dirty="0"/>
              <a:t>Costruzione di Unità di apprendimento costruite per classi parallele</a:t>
            </a:r>
          </a:p>
          <a:p>
            <a:r>
              <a:rPr lang="it-IT" dirty="0"/>
              <a:t>Implementazione della didattica laboratoriale nonché l’uso sistematico di didattiche innovative</a:t>
            </a:r>
          </a:p>
        </p:txBody>
      </p:sp>
    </p:spTree>
    <p:extLst>
      <p:ext uri="{BB962C8B-B14F-4D97-AF65-F5344CB8AC3E}">
        <p14:creationId xmlns:p14="http://schemas.microsoft.com/office/powerpoint/2010/main" val="193151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A78ECF-4948-46D7-934A-8138D5D7F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988" y="351182"/>
            <a:ext cx="9603275" cy="1358347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FF00"/>
                </a:solidFill>
              </a:rPr>
              <a:t>Il Collegio dei Docenti ha individuato i seguenti temi strategici:</a:t>
            </a:r>
            <a:br>
              <a:rPr lang="it-IT" dirty="0"/>
            </a:b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28B2DE-FFBE-4130-A190-239CDE682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5" y="1921565"/>
            <a:ext cx="11078817" cy="4094922"/>
          </a:xfrm>
        </p:spPr>
        <p:txBody>
          <a:bodyPr>
            <a:normAutofit/>
          </a:bodyPr>
          <a:lstStyle/>
          <a:p>
            <a:r>
              <a:rPr lang="it-IT" dirty="0"/>
              <a:t>Progettazione per competenze</a:t>
            </a:r>
          </a:p>
          <a:p>
            <a:r>
              <a:rPr lang="it-IT" dirty="0"/>
              <a:t>Conoscenza con i nuovi modelli didattici (didattica laboratoriale ed innovativa)</a:t>
            </a:r>
          </a:p>
          <a:p>
            <a:r>
              <a:rPr lang="it-IT" dirty="0"/>
              <a:t>Costruzione, rilevazione, verifica e valutazione delle competenze</a:t>
            </a:r>
          </a:p>
          <a:p>
            <a:r>
              <a:rPr lang="it-IT" dirty="0"/>
              <a:t>Competenze digitali e nuovi ambienti di apprendimento</a:t>
            </a:r>
          </a:p>
          <a:p>
            <a:r>
              <a:rPr lang="it-IT" dirty="0"/>
              <a:t>Competenze di lingua straniera</a:t>
            </a:r>
          </a:p>
          <a:p>
            <a:r>
              <a:rPr lang="it-IT" dirty="0"/>
              <a:t>Gestione delle strategie comunicative per attivare la motivazione degli alunni</a:t>
            </a:r>
          </a:p>
          <a:p>
            <a:r>
              <a:rPr lang="it-IT" dirty="0"/>
              <a:t>Le dinamiche dei gruppi di lavoro dei docenti: gestione della comunicazione e della decisionalità</a:t>
            </a:r>
          </a:p>
          <a:p>
            <a:r>
              <a:rPr lang="it-IT" dirty="0"/>
              <a:t>Inclusione e disabilità</a:t>
            </a:r>
          </a:p>
        </p:txBody>
      </p:sp>
    </p:spTree>
    <p:extLst>
      <p:ext uri="{BB962C8B-B14F-4D97-AF65-F5344CB8AC3E}">
        <p14:creationId xmlns:p14="http://schemas.microsoft.com/office/powerpoint/2010/main" val="3859685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1D3314-1B83-41BA-8B25-61A2AD4D3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1893" y="199405"/>
            <a:ext cx="9468212" cy="1302577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Piano di formazione</a:t>
            </a:r>
            <a:br>
              <a:rPr lang="it-IT" dirty="0"/>
            </a:br>
            <a:r>
              <a:rPr lang="it-IT" dirty="0"/>
              <a:t>2018-2019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541DDD8-4123-4377-A915-6906B77DE5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4824327"/>
              </p:ext>
            </p:extLst>
          </p:nvPr>
        </p:nvGraphicFramePr>
        <p:xfrm>
          <a:off x="1152523" y="1501982"/>
          <a:ext cx="9886951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8970">
                  <a:extLst>
                    <a:ext uri="{9D8B030D-6E8A-4147-A177-3AD203B41FA5}">
                      <a16:colId xmlns:a16="http://schemas.microsoft.com/office/drawing/2014/main" val="1467442015"/>
                    </a:ext>
                  </a:extLst>
                </a:gridCol>
                <a:gridCol w="4117829">
                  <a:extLst>
                    <a:ext uri="{9D8B030D-6E8A-4147-A177-3AD203B41FA5}">
                      <a16:colId xmlns:a16="http://schemas.microsoft.com/office/drawing/2014/main" val="1176416940"/>
                    </a:ext>
                  </a:extLst>
                </a:gridCol>
                <a:gridCol w="717538">
                  <a:extLst>
                    <a:ext uri="{9D8B030D-6E8A-4147-A177-3AD203B41FA5}">
                      <a16:colId xmlns:a16="http://schemas.microsoft.com/office/drawing/2014/main" val="3377990940"/>
                    </a:ext>
                  </a:extLst>
                </a:gridCol>
                <a:gridCol w="717538">
                  <a:extLst>
                    <a:ext uri="{9D8B030D-6E8A-4147-A177-3AD203B41FA5}">
                      <a16:colId xmlns:a16="http://schemas.microsoft.com/office/drawing/2014/main" val="748082285"/>
                    </a:ext>
                  </a:extLst>
                </a:gridCol>
                <a:gridCol w="1435076">
                  <a:extLst>
                    <a:ext uri="{9D8B030D-6E8A-4147-A177-3AD203B41FA5}">
                      <a16:colId xmlns:a16="http://schemas.microsoft.com/office/drawing/2014/main" val="10730049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</a:t>
                      </a:r>
                      <a:r>
                        <a:rPr lang="it-IT" dirty="0">
                          <a:solidFill>
                            <a:srgbClr val="002060"/>
                          </a:solidFill>
                        </a:rPr>
                        <a:t>Interventi di formazione</a:t>
                      </a:r>
                      <a:endParaRPr lang="it-IT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512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Area metodologico-didattica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dirty="0"/>
                        <a:t>Metodologie innovative per la didattica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dirty="0"/>
                        <a:t>Formazione linguistica (lingue straniere)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dirty="0"/>
                        <a:t>Didattica digitale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dirty="0"/>
                        <a:t>Valutazione (per competenze)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dirty="0"/>
                        <a:t>Acquisizione delle abilità </a:t>
                      </a:r>
                      <a:r>
                        <a:rPr lang="it-IT" dirty="0" err="1"/>
                        <a:t>protomatematiche</a:t>
                      </a:r>
                      <a:endParaRPr lang="it-IT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b="1" dirty="0"/>
                        <a:t>Ambito 27 o altri</a:t>
                      </a:r>
                    </a:p>
                    <a:p>
                      <a:r>
                        <a:rPr lang="it-IT" dirty="0"/>
                        <a:t>Le unità formative di ambito sono di 25 ore, suddivise in: ore in presenza, ore di studio personale con materiale da scaricare, a volte lavori da mettere in piattaforma e ore di ricaduta sulla classe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dirty="0"/>
                        <a:t>Progetto Erasmus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02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Area </a:t>
                      </a:r>
                      <a:r>
                        <a:rPr lang="it-IT" b="1" dirty="0" err="1"/>
                        <a:t>psico</a:t>
                      </a:r>
                      <a:r>
                        <a:rPr lang="it-IT" b="1" dirty="0"/>
                        <a:t>-relazionale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dirty="0"/>
                        <a:t>Gestione delle strategie comunicative per attivare la motivazione. (Gestione della classe)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b="1" dirty="0"/>
                        <a:t>Ambito 27 o altri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57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454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3A5753-3D7C-474E-9E48-406FDAA95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Piano di Formazione</a:t>
            </a:r>
            <a:br>
              <a:rPr lang="it-IT"/>
            </a:br>
            <a:r>
              <a:rPr lang="it-IT"/>
              <a:t>2018-2019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CDF801-455F-4EE1-9647-5F0BFB12E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corso d’anno verranno inviate proposte di Formazione con attinenza alle tematiche proposte; i docenti potranno scegliere liberamente dove formarsi.</a:t>
            </a:r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40315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239</TotalTime>
  <Words>310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Ione</vt:lpstr>
      <vt:lpstr>Piano di formazione a.s. 2018-2019</vt:lpstr>
      <vt:lpstr>Il piano di formazione e aggiornamento</vt:lpstr>
      <vt:lpstr>Piano di formazione e aggiornamento</vt:lpstr>
      <vt:lpstr>Il Collegio dei Docenti ha individuato i seguenti temi strategici:  </vt:lpstr>
      <vt:lpstr>Piano di formazione 2018-2019</vt:lpstr>
      <vt:lpstr>Piano di Formazione 2018-2019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Piano di formazione a.s. 2018-2019</dc:title>
  <dc:creator>Rossana Moscetti</dc:creator>
  <cp:lastModifiedBy>Rossana Moscetti</cp:lastModifiedBy>
  <cp:revision>21</cp:revision>
  <dcterms:created xsi:type="dcterms:W3CDTF">2018-10-26T12:46:17Z</dcterms:created>
  <dcterms:modified xsi:type="dcterms:W3CDTF">2018-10-26T17:00:38Z</dcterms:modified>
</cp:coreProperties>
</file>